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2"/>
  </p:notesMasterIdLst>
  <p:sldIdLst>
    <p:sldId id="323" r:id="rId2"/>
    <p:sldId id="259" r:id="rId3"/>
    <p:sldId id="327" r:id="rId4"/>
    <p:sldId id="330" r:id="rId5"/>
    <p:sldId id="331" r:id="rId6"/>
    <p:sldId id="332" r:id="rId7"/>
    <p:sldId id="333" r:id="rId8"/>
    <p:sldId id="334" r:id="rId9"/>
    <p:sldId id="335" r:id="rId10"/>
    <p:sldId id="336" r:id="rId11"/>
    <p:sldId id="337" r:id="rId12"/>
    <p:sldId id="338" r:id="rId13"/>
    <p:sldId id="339" r:id="rId14"/>
    <p:sldId id="340" r:id="rId15"/>
    <p:sldId id="341" r:id="rId16"/>
    <p:sldId id="342" r:id="rId17"/>
    <p:sldId id="343" r:id="rId18"/>
    <p:sldId id="344" r:id="rId19"/>
    <p:sldId id="345" r:id="rId20"/>
    <p:sldId id="304" r:id="rId21"/>
    <p:sldId id="305" r:id="rId22"/>
    <p:sldId id="306" r:id="rId23"/>
    <p:sldId id="328" r:id="rId24"/>
    <p:sldId id="329" r:id="rId25"/>
    <p:sldId id="308" r:id="rId26"/>
    <p:sldId id="317" r:id="rId27"/>
    <p:sldId id="307" r:id="rId28"/>
    <p:sldId id="319" r:id="rId29"/>
    <p:sldId id="320" r:id="rId30"/>
    <p:sldId id="326" r:id="rId3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Office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470"/>
    <a:srgbClr val="F3A900"/>
    <a:srgbClr val="777777"/>
    <a:srgbClr val="345679"/>
    <a:srgbClr val="002652"/>
    <a:srgbClr val="1E497D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840"/>
    <p:restoredTop sz="82857" autoAdjust="0"/>
  </p:normalViewPr>
  <p:slideViewPr>
    <p:cSldViewPr>
      <p:cViewPr varScale="1">
        <p:scale>
          <a:sx n="100" d="100"/>
          <a:sy n="100" d="100"/>
        </p:scale>
        <p:origin x="1560" y="176"/>
      </p:cViewPr>
      <p:guideLst>
        <p:guide orient="horz" pos="2160"/>
        <p:guide pos="2880"/>
      </p:guideLst>
    </p:cSldViewPr>
  </p:slideViewPr>
  <p:notesTextViewPr>
    <p:cViewPr>
      <p:scale>
        <a:sx n="85" d="100"/>
        <a:sy n="8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emf"/><Relationship Id="rId1" Type="http://schemas.openxmlformats.org/officeDocument/2006/relationships/image" Target="../media/image20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801F3F-85FD-4D6D-9902-DE21320E0477}" type="datetimeFigureOut">
              <a:rPr lang="en-US" smtClean="0"/>
              <a:pPr/>
              <a:t>6/28/21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3D726F-AA01-4A9D-81D1-A09838CFA85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2629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3D726F-AA01-4A9D-81D1-A09838CFA853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2444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>
                <a:solidFill>
                  <a:srgbClr val="003470"/>
                </a:solidFill>
                <a:effectLst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rgbClr val="00347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E1C1F-C217-4AD6-AF7C-55411A2E8AB0}" type="datetimeFigureOut">
              <a:rPr lang="en-US" smtClean="0"/>
              <a:pPr/>
              <a:t>6/28/21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1EBE8-D8A3-424D-A66F-82DC71540CD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rgbClr val="0026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E1C1F-C217-4AD6-AF7C-55411A2E8AB0}" type="datetimeFigureOut">
              <a:rPr lang="en-US" smtClean="0"/>
              <a:pPr/>
              <a:t>6/28/21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1EBE8-D8A3-424D-A66F-82DC71540C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E1C1F-C217-4AD6-AF7C-55411A2E8AB0}" type="datetimeFigureOut">
              <a:rPr lang="en-US" smtClean="0"/>
              <a:pPr/>
              <a:t>6/28/21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1EBE8-D8A3-424D-A66F-82DC71540C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1200"/>
              </a:spcBef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E1C1F-C217-4AD6-AF7C-55411A2E8AB0}" type="datetimeFigureOut">
              <a:rPr lang="en-US" smtClean="0"/>
              <a:pPr/>
              <a:t>6/28/21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1EBE8-D8A3-424D-A66F-82DC71540C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E1C1F-C217-4AD6-AF7C-55411A2E8AB0}" type="datetimeFigureOut">
              <a:rPr lang="en-US" smtClean="0"/>
              <a:pPr/>
              <a:t>6/28/21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1EBE8-D8A3-424D-A66F-82DC71540CD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E1C1F-C217-4AD6-AF7C-55411A2E8AB0}" type="datetimeFigureOut">
              <a:rPr lang="en-US" smtClean="0"/>
              <a:pPr/>
              <a:t>6/28/21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1EBE8-D8A3-424D-A66F-82DC71540C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E1C1F-C217-4AD6-AF7C-55411A2E8AB0}" type="datetimeFigureOut">
              <a:rPr lang="en-US" smtClean="0"/>
              <a:pPr/>
              <a:t>6/28/21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1EBE8-D8A3-424D-A66F-82DC71540CD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E1C1F-C217-4AD6-AF7C-55411A2E8AB0}" type="datetimeFigureOut">
              <a:rPr lang="en-US" smtClean="0"/>
              <a:pPr/>
              <a:t>6/28/21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1EBE8-D8A3-424D-A66F-82DC71540C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E1C1F-C217-4AD6-AF7C-55411A2E8AB0}" type="datetimeFigureOut">
              <a:rPr lang="en-US" smtClean="0"/>
              <a:pPr/>
              <a:t>6/28/21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1EBE8-D8A3-424D-A66F-82DC71540C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E1C1F-C217-4AD6-AF7C-55411A2E8AB0}" type="datetimeFigureOut">
              <a:rPr lang="en-US" smtClean="0"/>
              <a:pPr/>
              <a:t>6/28/21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1EBE8-D8A3-424D-A66F-82DC71540CD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E1C1F-C217-4AD6-AF7C-55411A2E8AB0}" type="datetimeFigureOut">
              <a:rPr lang="en-US" smtClean="0"/>
              <a:pPr/>
              <a:t>6/28/21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1EBE8-D8A3-424D-A66F-82DC71540C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 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rgbClr val="0026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104E1C1F-C217-4AD6-AF7C-55411A2E8AB0}" type="datetimeFigureOut">
              <a:rPr lang="en-US" smtClean="0"/>
              <a:pPr/>
              <a:t>6/28/21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24B1EBE8-D8A3-424D-A66F-82DC71540CDF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3600" kern="1200" spc="-100" baseline="0">
          <a:solidFill>
            <a:srgbClr val="003470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rgbClr val="003470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Lucida Grande"/>
        <a:buChar char="-"/>
        <a:defRPr sz="2000" kern="1200">
          <a:solidFill>
            <a:srgbClr val="003470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Wingdings" charset="2"/>
        <a:buChar char=""/>
        <a:defRPr sz="1800" kern="1200">
          <a:solidFill>
            <a:srgbClr val="003470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rgbClr val="003470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rgbClr val="003470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e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1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20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tiff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7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br>
              <a:rPr lang="en-US" sz="3600" dirty="0"/>
            </a:br>
            <a:r>
              <a:rPr lang="en-US" sz="2700" cap="none" dirty="0"/>
              <a:t>MassMutual DSDP 2021:</a:t>
            </a:r>
            <a:br>
              <a:rPr lang="en-US" sz="3600" dirty="0"/>
            </a:br>
            <a:r>
              <a:rPr lang="en-US" sz="4900" dirty="0"/>
              <a:t>Visualization Techniques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June 29, 2021</a:t>
            </a:r>
          </a:p>
          <a:p>
            <a:r>
              <a:rPr lang="en-US" dirty="0"/>
              <a:t>R. Jordan Crouser</a:t>
            </a:r>
          </a:p>
          <a:p>
            <a:r>
              <a:rPr lang="en-US" dirty="0"/>
              <a:t>Associate Professor of Computer Science</a:t>
            </a:r>
          </a:p>
          <a:p>
            <a:r>
              <a:rPr lang="en-US" dirty="0"/>
              <a:t>Smith College</a:t>
            </a:r>
          </a:p>
        </p:txBody>
      </p:sp>
    </p:spTree>
    <p:extLst>
      <p:ext uri="{BB962C8B-B14F-4D97-AF65-F5344CB8AC3E}">
        <p14:creationId xmlns:p14="http://schemas.microsoft.com/office/powerpoint/2010/main" val="17592072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Tufte</a:t>
            </a:r>
            <a:r>
              <a:rPr lang="en-US" dirty="0"/>
              <a:t>, 1983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581400" cy="4876800"/>
          </a:xfrm>
        </p:spPr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“Above all else,        show the data.”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3400" y="914400"/>
            <a:ext cx="4412163" cy="55626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667369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Tufte</a:t>
            </a:r>
            <a:r>
              <a:rPr lang="en-US" dirty="0"/>
              <a:t>, 1983</a:t>
            </a: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/>
        </p:nvGraphicFramePr>
        <p:xfrm>
          <a:off x="427322" y="1828800"/>
          <a:ext cx="7345078" cy="11101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1" name="Equation" r:id="rId3" imgW="3162300" imgH="431800" progId="Equation.3">
                  <p:embed/>
                </p:oleObj>
              </mc:Choice>
              <mc:Fallback>
                <p:oleObj name="Equation" r:id="rId3" imgW="3162300" imgH="431800" progId="Equation.3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27322" y="1828800"/>
                        <a:ext cx="7345078" cy="11101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Content Placeholder 6"/>
          <p:cNvGraphicFramePr>
            <a:graphicFrameLocks noGrp="1" noChangeAspect="1"/>
          </p:cNvGraphicFramePr>
          <p:nvPr>
            <p:ph idx="1"/>
          </p:nvPr>
        </p:nvGraphicFramePr>
        <p:xfrm>
          <a:off x="2490216" y="3805671"/>
          <a:ext cx="6348984" cy="10704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2" name="Equation" r:id="rId5" imgW="2832100" imgH="431800" progId="Equation.3">
                  <p:embed/>
                </p:oleObj>
              </mc:Choice>
              <mc:Fallback>
                <p:oleObj name="Equation" r:id="rId5" imgW="2832100" imgH="431800" progId="Equation.3">
                  <p:embed/>
                  <p:pic>
                    <p:nvPicPr>
                      <p:cNvPr id="7" name="Content Placeholder 6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490216" y="3805671"/>
                        <a:ext cx="6348984" cy="107048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Content Placeholder 6"/>
          <p:cNvGraphicFramePr>
            <a:graphicFrameLocks noChangeAspect="1"/>
          </p:cNvGraphicFramePr>
          <p:nvPr/>
        </p:nvGraphicFramePr>
        <p:xfrm>
          <a:off x="2490217" y="5742894"/>
          <a:ext cx="6492262" cy="5055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3" name="Equation" r:id="rId7" imgW="2895600" imgH="203200" progId="Equation.3">
                  <p:embed/>
                </p:oleObj>
              </mc:Choice>
              <mc:Fallback>
                <p:oleObj name="Equation" r:id="rId7" imgW="2895600" imgH="203200" progId="Equation.3">
                  <p:embed/>
                  <p:pic>
                    <p:nvPicPr>
                      <p:cNvPr id="8" name="Content Placeholder 6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490217" y="5742894"/>
                        <a:ext cx="6492262" cy="5055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8"/>
          <p:cNvSpPr/>
          <p:nvPr/>
        </p:nvSpPr>
        <p:spPr>
          <a:xfrm>
            <a:off x="2362200" y="3505200"/>
            <a:ext cx="6324600" cy="1447800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 flipV="1">
            <a:off x="381000" y="1600200"/>
            <a:ext cx="7391400" cy="1295400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 flipV="1">
            <a:off x="1981200" y="5410200"/>
            <a:ext cx="7086600" cy="1219200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152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0" grpId="0" animBg="1"/>
      <p:bldP spid="1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Tufte</a:t>
            </a:r>
            <a:r>
              <a:rPr lang="en-US" dirty="0"/>
              <a:t>: maximize the data-ink ratio</a:t>
            </a:r>
          </a:p>
        </p:txBody>
      </p:sp>
      <p:pic>
        <p:nvPicPr>
          <p:cNvPr id="2052" name="Picture 4" descr="High Data-Ink Rati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47800" y="1721356"/>
            <a:ext cx="5979077" cy="4450844"/>
          </a:xfrm>
          <a:prstGeom prst="rect">
            <a:avLst/>
          </a:prstGeom>
          <a:noFill/>
          <a:ln w="3175">
            <a:solidFill>
              <a:schemeClr val="tx1"/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Low Data-Ink Rati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55273" y="1721357"/>
            <a:ext cx="5964130" cy="4450843"/>
          </a:xfrm>
          <a:prstGeom prst="rect">
            <a:avLst/>
          </a:prstGeom>
          <a:noFill/>
          <a:ln w="3175">
            <a:solidFill>
              <a:schemeClr val="tx1"/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2019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Familiar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290" name="Picture 2" descr="bing_destination_map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43000" y="2286000"/>
            <a:ext cx="6858000" cy="3429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71077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do you think of the data-ink ratio?</a:t>
            </a:r>
          </a:p>
          <a:p>
            <a:r>
              <a:rPr lang="en-US" dirty="0"/>
              <a:t>Consider ways to </a:t>
            </a:r>
            <a:r>
              <a:rPr lang="en-US" b="1" dirty="0"/>
              <a:t>maximize</a:t>
            </a:r>
            <a:r>
              <a:rPr lang="en-US" dirty="0"/>
              <a:t> it…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8819" y="4800600"/>
            <a:ext cx="5021581" cy="204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267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Principle 3: importance ordering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Avoid unnecessary containment and repetition</a:t>
            </a:r>
          </a:p>
          <a:p>
            <a:r>
              <a:rPr lang="en-US" dirty="0"/>
              <a:t>Example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90600" y="3200400"/>
            <a:ext cx="7281534" cy="286556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48066" y="3276600"/>
            <a:ext cx="7281534" cy="3109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20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Principle 3: importance ordering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Navigational aids shouldn’t compete with data</a:t>
            </a:r>
          </a:p>
          <a:p>
            <a:r>
              <a:rPr lang="en-US" dirty="0"/>
              <a:t>Avoid: heavy </a:t>
            </a:r>
            <a:r>
              <a:rPr lang="en-US" b="1" dirty="0"/>
              <a:t>axes</a:t>
            </a:r>
            <a:r>
              <a:rPr lang="en-US" dirty="0"/>
              <a:t>, </a:t>
            </a:r>
            <a:r>
              <a:rPr lang="en-US" b="1" dirty="0"/>
              <a:t>error bars </a:t>
            </a:r>
            <a:r>
              <a:rPr lang="en-US" dirty="0"/>
              <a:t>and </a:t>
            </a:r>
            <a:r>
              <a:rPr lang="en-US" b="1" dirty="0"/>
              <a:t>glyphs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000" y="3682426"/>
            <a:ext cx="8240661" cy="165157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90599" y="3124200"/>
            <a:ext cx="7179271" cy="304064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-9520" y="6396335"/>
            <a:ext cx="915351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dirty="0" err="1"/>
              <a:t>Heer</a:t>
            </a:r>
            <a:r>
              <a:rPr lang="en-US" sz="1200" dirty="0"/>
              <a:t> J, </a:t>
            </a:r>
            <a:r>
              <a:rPr lang="en-US" sz="1200" dirty="0" err="1"/>
              <a:t>Bostock</a:t>
            </a:r>
            <a:r>
              <a:rPr lang="en-US" sz="1200" dirty="0"/>
              <a:t> M (2010) Crowdsourcing graphical perception: using mechanical </a:t>
            </a:r>
            <a:r>
              <a:rPr lang="en-US" sz="1200" dirty="0" err="1"/>
              <a:t>turk</a:t>
            </a:r>
            <a:r>
              <a:rPr lang="en-US" sz="1200" dirty="0"/>
              <a:t> to assess visualization design.</a:t>
            </a:r>
          </a:p>
          <a:p>
            <a:pPr algn="r"/>
            <a:r>
              <a:rPr lang="en-US" sz="1200" dirty="0"/>
              <a:t>Proceedings of the 28th international conference on Human factors in computing systems. Atlanta, Georgia, USA: ACM. pp. 203-212.</a:t>
            </a:r>
          </a:p>
        </p:txBody>
      </p:sp>
    </p:spTree>
    <p:extLst>
      <p:ext uri="{BB962C8B-B14F-4D97-AF65-F5344CB8AC3E}">
        <p14:creationId xmlns:p14="http://schemas.microsoft.com/office/powerpoint/2010/main" val="410481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Principle 3: importance ordering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Simplify, simplify, simplify</a:t>
            </a:r>
            <a:r>
              <a:rPr lang="is-IS" dirty="0"/>
              <a:t>…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4800" y="2362200"/>
            <a:ext cx="4511842" cy="32992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739"/>
          <a:stretch/>
        </p:blipFill>
        <p:spPr>
          <a:xfrm>
            <a:off x="4632158" y="2362200"/>
            <a:ext cx="4511842" cy="329927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81000" y="6023561"/>
            <a:ext cx="4572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it-IT" sz="1200" dirty="0" err="1"/>
              <a:t>Sharov</a:t>
            </a:r>
            <a:r>
              <a:rPr lang="it-IT" sz="1200" dirty="0"/>
              <a:t> AA, et al (2006) </a:t>
            </a:r>
            <a:r>
              <a:rPr lang="it-IT" sz="1200" dirty="0" err="1"/>
              <a:t>Genome</a:t>
            </a:r>
            <a:r>
              <a:rPr lang="it-IT" sz="1200" dirty="0"/>
              <a:t> Res 16: 505-509.</a:t>
            </a:r>
          </a:p>
          <a:p>
            <a:r>
              <a:rPr lang="it-IT" sz="1200" dirty="0" err="1"/>
              <a:t>Peterson</a:t>
            </a:r>
            <a:r>
              <a:rPr lang="it-IT" sz="1200" dirty="0"/>
              <a:t> </a:t>
            </a:r>
            <a:r>
              <a:rPr lang="it-IT" sz="1200" dirty="0" err="1"/>
              <a:t>J</a:t>
            </a:r>
            <a:r>
              <a:rPr lang="it-IT" sz="1200" dirty="0"/>
              <a:t>, et al. (2009) </a:t>
            </a:r>
            <a:r>
              <a:rPr lang="it-IT" sz="1200" dirty="0" err="1"/>
              <a:t>Genome</a:t>
            </a:r>
            <a:r>
              <a:rPr lang="it-IT" sz="1200" dirty="0"/>
              <a:t> Res 19: 2317-2323.</a:t>
            </a:r>
          </a:p>
          <a:p>
            <a:r>
              <a:rPr lang="de-DE" sz="1200" dirty="0"/>
              <a:t>Thomson NR, et al. (2005) Genome Res 15: 629-640.</a:t>
            </a:r>
          </a:p>
          <a:p>
            <a:r>
              <a:rPr lang="it-IT" sz="1200" dirty="0"/>
              <a:t>DB, </a:t>
            </a:r>
            <a:r>
              <a:rPr lang="it-IT" sz="1200" dirty="0" err="1"/>
              <a:t>Ko</a:t>
            </a:r>
            <a:r>
              <a:rPr lang="it-IT" sz="1200" dirty="0"/>
              <a:t> MS (2005) </a:t>
            </a:r>
            <a:r>
              <a:rPr lang="it-IT" sz="1200" dirty="0" err="1"/>
              <a:t>Genome</a:t>
            </a:r>
            <a:r>
              <a:rPr lang="it-IT" sz="1200" dirty="0"/>
              <a:t> Res 15: 748-754.</a:t>
            </a:r>
            <a:endParaRPr lang="en-US" sz="1200" dirty="0"/>
          </a:p>
        </p:txBody>
      </p:sp>
      <p:sp>
        <p:nvSpPr>
          <p:cNvPr id="7" name="Rectangle 6"/>
          <p:cNvSpPr/>
          <p:nvPr/>
        </p:nvSpPr>
        <p:spPr>
          <a:xfrm>
            <a:off x="4536473" y="6396335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200" dirty="0"/>
              <a:t>M. </a:t>
            </a:r>
            <a:r>
              <a:rPr lang="en-US" sz="1200" dirty="0" err="1"/>
              <a:t>Krzwinski</a:t>
            </a:r>
            <a:r>
              <a:rPr lang="en-US" sz="1200" dirty="0"/>
              <a:t>, behind every great visualization is a design</a:t>
            </a:r>
          </a:p>
          <a:p>
            <a:pPr algn="r"/>
            <a:r>
              <a:rPr lang="en-US" sz="1200" dirty="0"/>
              <a:t>principle, 2012</a:t>
            </a:r>
          </a:p>
        </p:txBody>
      </p:sp>
    </p:spTree>
    <p:extLst>
      <p:ext uri="{BB962C8B-B14F-4D97-AF65-F5344CB8AC3E}">
        <p14:creationId xmlns:p14="http://schemas.microsoft.com/office/powerpoint/2010/main" val="19947424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caveat: “chart junk” and recall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92996" y="1327598"/>
            <a:ext cx="6382665" cy="495398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19200" y="1208385"/>
            <a:ext cx="6530257" cy="519241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8906" y="6577043"/>
            <a:ext cx="78870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Bateman et al. “Useful Junk? The Effects of Visual Embellishment on Comprehension and Memorability of Charts”, CHI 2010</a:t>
            </a:r>
          </a:p>
        </p:txBody>
      </p:sp>
    </p:spTree>
    <p:extLst>
      <p:ext uri="{BB962C8B-B14F-4D97-AF65-F5344CB8AC3E}">
        <p14:creationId xmlns:p14="http://schemas.microsoft.com/office/powerpoint/2010/main" val="2363868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1000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10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Chart junk and eye gaze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445" t="1880"/>
          <a:stretch/>
        </p:blipFill>
        <p:spPr bwMode="auto">
          <a:xfrm>
            <a:off x="228600" y="2404372"/>
            <a:ext cx="4343400" cy="3148703"/>
          </a:xfrm>
          <a:prstGeom prst="rect">
            <a:avLst/>
          </a:prstGeom>
          <a:noFill/>
          <a:ln w="9525">
            <a:solidFill>
              <a:srgbClr val="FFFF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95799" y="2588139"/>
            <a:ext cx="4572001" cy="30047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582189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Recall: deconstructing graphics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305800" cy="4876800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Find a data visualization you think is interesting</a:t>
            </a:r>
          </a:p>
          <a:p>
            <a:pPr lvl="1"/>
            <a:r>
              <a:rPr lang="en-US" dirty="0"/>
              <a:t>Some ideas: </a:t>
            </a:r>
            <a:r>
              <a:rPr lang="en-US" dirty="0" err="1"/>
              <a:t>NYTimes</a:t>
            </a:r>
            <a:r>
              <a:rPr lang="en-US" dirty="0"/>
              <a:t>, </a:t>
            </a:r>
            <a:r>
              <a:rPr lang="en-US" dirty="0" err="1"/>
              <a:t>VisualisingData.com</a:t>
            </a:r>
            <a:r>
              <a:rPr lang="en-US" dirty="0"/>
              <a:t>, </a:t>
            </a:r>
            <a:r>
              <a:rPr lang="en-US" dirty="0" err="1"/>
              <a:t>Visual.ly</a:t>
            </a:r>
            <a:endParaRPr lang="en-US" dirty="0"/>
          </a:p>
          <a:p>
            <a:pPr lvl="1"/>
            <a:r>
              <a:rPr lang="en-US" dirty="0"/>
              <a:t>Remember to cite your source!</a:t>
            </a:r>
          </a:p>
          <a:p>
            <a:pPr lvl="1"/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Identify the following:</a:t>
            </a:r>
          </a:p>
          <a:p>
            <a:pPr lvl="1"/>
            <a:r>
              <a:rPr lang="en-US" dirty="0"/>
              <a:t>What is the </a:t>
            </a:r>
            <a:r>
              <a:rPr lang="en-US" b="1" dirty="0"/>
              <a:t>data</a:t>
            </a:r>
            <a:r>
              <a:rPr lang="en-US" dirty="0"/>
              <a:t> that’s being visualized? Where did it come from?</a:t>
            </a:r>
          </a:p>
          <a:p>
            <a:pPr lvl="1"/>
            <a:r>
              <a:rPr lang="en-US" dirty="0"/>
              <a:t>Which </a:t>
            </a:r>
            <a:r>
              <a:rPr lang="en-US" b="1" dirty="0"/>
              <a:t>data dimensions</a:t>
            </a:r>
            <a:r>
              <a:rPr lang="en-US" dirty="0"/>
              <a:t> are mapped to which </a:t>
            </a:r>
            <a:r>
              <a:rPr lang="en-US" b="1" dirty="0"/>
              <a:t>visual dimensions</a:t>
            </a:r>
            <a:r>
              <a:rPr lang="en-US" dirty="0"/>
              <a:t>? </a:t>
            </a:r>
          </a:p>
          <a:p>
            <a:pPr lvl="1"/>
            <a:r>
              <a:rPr lang="en-US" dirty="0"/>
              <a:t>How does this </a:t>
            </a:r>
            <a:r>
              <a:rPr lang="en-US" b="1" dirty="0"/>
              <a:t>shape your understanding </a:t>
            </a:r>
            <a:r>
              <a:rPr lang="en-US" dirty="0"/>
              <a:t>of the data?</a:t>
            </a:r>
          </a:p>
          <a:p>
            <a:pPr lvl="1"/>
            <a:r>
              <a:rPr lang="en-US" dirty="0"/>
              <a:t>If you </a:t>
            </a:r>
            <a:r>
              <a:rPr lang="en-US" b="1" dirty="0"/>
              <a:t>liked</a:t>
            </a:r>
            <a:r>
              <a:rPr lang="en-US" dirty="0"/>
              <a:t> the visualization: what is it doing </a:t>
            </a:r>
            <a:r>
              <a:rPr lang="en-US" b="1" dirty="0"/>
              <a:t>well</a:t>
            </a:r>
            <a:r>
              <a:rPr lang="en-US" dirty="0"/>
              <a:t>?</a:t>
            </a:r>
          </a:p>
          <a:p>
            <a:pPr lvl="1"/>
            <a:r>
              <a:rPr lang="en-US" dirty="0"/>
              <a:t>If you </a:t>
            </a:r>
            <a:r>
              <a:rPr lang="en-US" b="1" dirty="0"/>
              <a:t>disliked</a:t>
            </a:r>
            <a:r>
              <a:rPr lang="en-US" dirty="0"/>
              <a:t> the visualization: what would you </a:t>
            </a:r>
            <a:r>
              <a:rPr lang="en-US" b="1" dirty="0"/>
              <a:t>change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1207061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visualization techniques do you know?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11728" b="-1172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621263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Bar chart</a:t>
            </a:r>
          </a:p>
        </p:txBody>
      </p:sp>
      <p:sp>
        <p:nvSpPr>
          <p:cNvPr id="7" name="Rectangle 6"/>
          <p:cNvSpPr/>
          <p:nvPr/>
        </p:nvSpPr>
        <p:spPr>
          <a:xfrm>
            <a:off x="533400" y="1196876"/>
            <a:ext cx="83058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000" dirty="0">
                <a:solidFill>
                  <a:srgbClr val="003470"/>
                </a:solidFill>
              </a:rPr>
              <a:t>Used for </a:t>
            </a:r>
            <a:r>
              <a:rPr lang="en-US" sz="2000" b="1" dirty="0">
                <a:solidFill>
                  <a:srgbClr val="003470"/>
                </a:solidFill>
              </a:rPr>
              <a:t>comparable variables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dirty="0">
                <a:solidFill>
                  <a:srgbClr val="003470"/>
                </a:solidFill>
              </a:rPr>
              <a:t>Compares </a:t>
            </a:r>
            <a:r>
              <a:rPr lang="en-US" sz="2000" b="1" dirty="0">
                <a:solidFill>
                  <a:srgbClr val="003470"/>
                </a:solidFill>
              </a:rPr>
              <a:t>quantitative</a:t>
            </a:r>
            <a:r>
              <a:rPr lang="en-US" sz="2000" dirty="0">
                <a:solidFill>
                  <a:srgbClr val="003470"/>
                </a:solidFill>
              </a:rPr>
              <a:t> values for different categories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dirty="0">
                <a:solidFill>
                  <a:srgbClr val="003470"/>
                </a:solidFill>
              </a:rPr>
              <a:t>Highlights </a:t>
            </a:r>
            <a:r>
              <a:rPr lang="en-US" sz="2000" b="1" dirty="0">
                <a:solidFill>
                  <a:srgbClr val="003470"/>
                </a:solidFill>
              </a:rPr>
              <a:t>relative amounts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dirty="0">
                <a:solidFill>
                  <a:srgbClr val="003470"/>
                </a:solidFill>
              </a:rPr>
              <a:t>Grouped/stacked bars can break each </a:t>
            </a:r>
            <a:r>
              <a:rPr lang="en-US" sz="2000" b="1" dirty="0">
                <a:solidFill>
                  <a:srgbClr val="003470"/>
                </a:solidFill>
              </a:rPr>
              <a:t>category</a:t>
            </a:r>
            <a:r>
              <a:rPr lang="en-US" sz="2000" dirty="0">
                <a:solidFill>
                  <a:srgbClr val="003470"/>
                </a:solidFill>
              </a:rPr>
              <a:t> into sub-groups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743201"/>
            <a:ext cx="6044184" cy="373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281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Histogram</a:t>
            </a:r>
          </a:p>
        </p:txBody>
      </p:sp>
      <p:sp>
        <p:nvSpPr>
          <p:cNvPr id="7" name="Rectangle 6"/>
          <p:cNvSpPr/>
          <p:nvPr/>
        </p:nvSpPr>
        <p:spPr>
          <a:xfrm>
            <a:off x="533400" y="1196876"/>
            <a:ext cx="83058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000" dirty="0">
                <a:solidFill>
                  <a:srgbClr val="003470"/>
                </a:solidFill>
              </a:rPr>
              <a:t>Looks like a bar chart</a:t>
            </a:r>
            <a:r>
              <a:rPr lang="mr-IN" sz="2000" dirty="0">
                <a:solidFill>
                  <a:srgbClr val="003470"/>
                </a:solidFill>
              </a:rPr>
              <a:t>…</a:t>
            </a:r>
            <a:r>
              <a:rPr lang="en-US" sz="2000" dirty="0">
                <a:solidFill>
                  <a:srgbClr val="003470"/>
                </a:solidFill>
              </a:rPr>
              <a:t> but the x-axis is </a:t>
            </a:r>
            <a:r>
              <a:rPr lang="en-US" sz="2000" b="1" dirty="0">
                <a:solidFill>
                  <a:srgbClr val="003470"/>
                </a:solidFill>
              </a:rPr>
              <a:t>continuous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dirty="0">
                <a:solidFill>
                  <a:srgbClr val="003470"/>
                </a:solidFill>
              </a:rPr>
              <a:t>Y-axis shows count or relative frequency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dirty="0">
                <a:solidFill>
                  <a:srgbClr val="003470"/>
                </a:solidFill>
              </a:rPr>
              <a:t>Highlights </a:t>
            </a:r>
            <a:r>
              <a:rPr lang="en-US" sz="2000" b="1" dirty="0">
                <a:solidFill>
                  <a:srgbClr val="003470"/>
                </a:solidFill>
              </a:rPr>
              <a:t>distribution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dirty="0">
                <a:solidFill>
                  <a:srgbClr val="003470"/>
                </a:solidFill>
              </a:rPr>
              <a:t>Note: bin size makes a big difference!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743201"/>
            <a:ext cx="6044184" cy="373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6121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743201"/>
            <a:ext cx="6044184" cy="37301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Boxplot</a:t>
            </a:r>
          </a:p>
        </p:txBody>
      </p:sp>
      <p:sp>
        <p:nvSpPr>
          <p:cNvPr id="7" name="Rectangle 6"/>
          <p:cNvSpPr/>
          <p:nvPr/>
        </p:nvSpPr>
        <p:spPr>
          <a:xfrm>
            <a:off x="533400" y="1196876"/>
            <a:ext cx="8305800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000" dirty="0">
                <a:solidFill>
                  <a:srgbClr val="003470"/>
                </a:solidFill>
              </a:rPr>
              <a:t>Also useful for highlighting </a:t>
            </a:r>
            <a:r>
              <a:rPr lang="en-US" sz="2000" b="1" dirty="0">
                <a:solidFill>
                  <a:srgbClr val="003470"/>
                </a:solidFill>
              </a:rPr>
              <a:t>distribution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dirty="0">
                <a:solidFill>
                  <a:srgbClr val="003470"/>
                </a:solidFill>
              </a:rPr>
              <a:t>Calls out key values: </a:t>
            </a:r>
          </a:p>
          <a:p>
            <a:pPr marL="800100" lvl="1" indent="-114300">
              <a:buFont typeface=".AppleSystemUIFont" charset="-120"/>
              <a:buChar char="-"/>
            </a:pPr>
            <a:r>
              <a:rPr lang="en-US" sz="1200" dirty="0">
                <a:solidFill>
                  <a:srgbClr val="003470"/>
                </a:solidFill>
              </a:rPr>
              <a:t>median</a:t>
            </a:r>
          </a:p>
          <a:p>
            <a:pPr marL="800100" lvl="1" indent="-114300">
              <a:buFont typeface=".AppleSystemUIFont" charset="-120"/>
              <a:buChar char="-"/>
            </a:pPr>
            <a:r>
              <a:rPr lang="en-US" sz="1200" dirty="0">
                <a:solidFill>
                  <a:srgbClr val="003470"/>
                </a:solidFill>
              </a:rPr>
              <a:t>1</a:t>
            </a:r>
            <a:r>
              <a:rPr lang="en-US" sz="1200" baseline="30000" dirty="0">
                <a:solidFill>
                  <a:srgbClr val="003470"/>
                </a:solidFill>
              </a:rPr>
              <a:t>st</a:t>
            </a:r>
            <a:r>
              <a:rPr lang="en-US" sz="1200" dirty="0">
                <a:solidFill>
                  <a:srgbClr val="003470"/>
                </a:solidFill>
              </a:rPr>
              <a:t> &amp; 3</a:t>
            </a:r>
            <a:r>
              <a:rPr lang="en-US" sz="1200" baseline="30000" dirty="0">
                <a:solidFill>
                  <a:srgbClr val="003470"/>
                </a:solidFill>
              </a:rPr>
              <a:t>rd</a:t>
            </a:r>
            <a:r>
              <a:rPr lang="en-US" sz="1200" dirty="0">
                <a:solidFill>
                  <a:srgbClr val="003470"/>
                </a:solidFill>
              </a:rPr>
              <a:t> quartiles</a:t>
            </a:r>
          </a:p>
          <a:p>
            <a:pPr marL="800100" lvl="1" indent="-114300">
              <a:buFont typeface=".AppleSystemUIFont" charset="-120"/>
              <a:buChar char="-"/>
            </a:pPr>
            <a:r>
              <a:rPr lang="en-US" sz="1200" dirty="0">
                <a:solidFill>
                  <a:srgbClr val="003470"/>
                </a:solidFill>
              </a:rPr>
              <a:t>“fences”</a:t>
            </a:r>
          </a:p>
          <a:p>
            <a:pPr marL="800100" lvl="1" indent="-114300">
              <a:buFont typeface=".AppleSystemUIFont" charset="-120"/>
              <a:buChar char="-"/>
            </a:pPr>
            <a:r>
              <a:rPr lang="en-US" sz="1200" dirty="0">
                <a:solidFill>
                  <a:srgbClr val="003470"/>
                </a:solidFill>
              </a:rPr>
              <a:t>outliers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4833143" y="4473584"/>
            <a:ext cx="1535525" cy="1199497"/>
            <a:chOff x="-87859" y="2141890"/>
            <a:chExt cx="1535525" cy="1199497"/>
          </a:xfrm>
        </p:grpSpPr>
        <p:sp>
          <p:nvSpPr>
            <p:cNvPr id="6" name="TextBox 5"/>
            <p:cNvSpPr txBox="1"/>
            <p:nvPr/>
          </p:nvSpPr>
          <p:spPr>
            <a:xfrm>
              <a:off x="-87859" y="2559414"/>
              <a:ext cx="77136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003470"/>
                  </a:solidFill>
                </a:rPr>
                <a:t>median</a:t>
              </a:r>
            </a:p>
          </p:txBody>
        </p:sp>
        <p:sp>
          <p:nvSpPr>
            <p:cNvPr id="8" name="Circular Arrow 7"/>
            <p:cNvSpPr/>
            <p:nvPr/>
          </p:nvSpPr>
          <p:spPr>
            <a:xfrm rot="3891475" flipH="1" flipV="1">
              <a:off x="245266" y="2138987"/>
              <a:ext cx="1199497" cy="1205303"/>
            </a:xfrm>
            <a:prstGeom prst="circularArrow">
              <a:avLst>
                <a:gd name="adj1" fmla="val 1963"/>
                <a:gd name="adj2" fmla="val 1040165"/>
                <a:gd name="adj3" fmla="val 20982796"/>
                <a:gd name="adj4" fmla="val 18780958"/>
                <a:gd name="adj5" fmla="val 5773"/>
              </a:avLst>
            </a:prstGeom>
            <a:solidFill>
              <a:srgbClr val="003470"/>
            </a:solidFill>
            <a:ln w="3175" cap="rnd"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6125666" y="3270991"/>
            <a:ext cx="1652277" cy="2429387"/>
            <a:chOff x="5851378" y="3108253"/>
            <a:chExt cx="1652277" cy="2429387"/>
          </a:xfrm>
        </p:grpSpPr>
        <p:grpSp>
          <p:nvGrpSpPr>
            <p:cNvPr id="9" name="Group 8"/>
            <p:cNvGrpSpPr/>
            <p:nvPr/>
          </p:nvGrpSpPr>
          <p:grpSpPr>
            <a:xfrm>
              <a:off x="5934178" y="3108253"/>
              <a:ext cx="1569477" cy="1199497"/>
              <a:chOff x="-1298686" y="2375871"/>
              <a:chExt cx="1569477" cy="1199497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-500574" y="2482627"/>
                <a:ext cx="77136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rgbClr val="003470"/>
                    </a:solidFill>
                  </a:rPr>
                  <a:t>3</a:t>
                </a:r>
                <a:r>
                  <a:rPr lang="en-US" sz="1400" baseline="30000" dirty="0">
                    <a:solidFill>
                      <a:srgbClr val="003470"/>
                    </a:solidFill>
                  </a:rPr>
                  <a:t>rd</a:t>
                </a:r>
                <a:r>
                  <a:rPr lang="en-US" sz="1400" dirty="0">
                    <a:solidFill>
                      <a:srgbClr val="003470"/>
                    </a:solidFill>
                  </a:rPr>
                  <a:t> </a:t>
                </a:r>
              </a:p>
              <a:p>
                <a:pPr algn="ctr"/>
                <a:r>
                  <a:rPr lang="en-US" sz="1400" dirty="0">
                    <a:solidFill>
                      <a:srgbClr val="003470"/>
                    </a:solidFill>
                  </a:rPr>
                  <a:t>quartile</a:t>
                </a:r>
              </a:p>
            </p:txBody>
          </p:sp>
          <p:sp>
            <p:nvSpPr>
              <p:cNvPr id="12" name="Circular Arrow 11"/>
              <p:cNvSpPr/>
              <p:nvPr/>
            </p:nvSpPr>
            <p:spPr>
              <a:xfrm rot="3638202">
                <a:off x="-1295783" y="2372968"/>
                <a:ext cx="1199497" cy="1205303"/>
              </a:xfrm>
              <a:prstGeom prst="circularArrow">
                <a:avLst>
                  <a:gd name="adj1" fmla="val 1963"/>
                  <a:gd name="adj2" fmla="val 1040165"/>
                  <a:gd name="adj3" fmla="val 20982796"/>
                  <a:gd name="adj4" fmla="val 18178267"/>
                  <a:gd name="adj5" fmla="val 5773"/>
                </a:avLst>
              </a:prstGeom>
              <a:solidFill>
                <a:srgbClr val="003470"/>
              </a:solidFill>
              <a:ln w="3175" cap="rnd">
                <a:solidFill>
                  <a:srgbClr val="00347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5851378" y="4337310"/>
              <a:ext cx="1504764" cy="1200330"/>
              <a:chOff x="-1421562" y="2026503"/>
              <a:chExt cx="1504764" cy="1200330"/>
            </a:xfrm>
          </p:grpSpPr>
          <p:sp>
            <p:nvSpPr>
              <p:cNvPr id="14" name="TextBox 13"/>
              <p:cNvSpPr txBox="1"/>
              <p:nvPr/>
            </p:nvSpPr>
            <p:spPr>
              <a:xfrm>
                <a:off x="-688163" y="2703613"/>
                <a:ext cx="77136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rgbClr val="003470"/>
                    </a:solidFill>
                  </a:rPr>
                  <a:t>1</a:t>
                </a:r>
                <a:r>
                  <a:rPr lang="en-US" sz="1400" baseline="30000" dirty="0">
                    <a:solidFill>
                      <a:srgbClr val="003470"/>
                    </a:solidFill>
                  </a:rPr>
                  <a:t>st</a:t>
                </a:r>
                <a:r>
                  <a:rPr lang="en-US" sz="1400" dirty="0">
                    <a:solidFill>
                      <a:srgbClr val="003470"/>
                    </a:solidFill>
                  </a:rPr>
                  <a:t> </a:t>
                </a:r>
              </a:p>
              <a:p>
                <a:pPr algn="ctr"/>
                <a:r>
                  <a:rPr lang="en-US" sz="1400" dirty="0">
                    <a:solidFill>
                      <a:srgbClr val="003470"/>
                    </a:solidFill>
                  </a:rPr>
                  <a:t>quartile</a:t>
                </a:r>
              </a:p>
            </p:txBody>
          </p:sp>
          <p:sp>
            <p:nvSpPr>
              <p:cNvPr id="15" name="Circular Arrow 14"/>
              <p:cNvSpPr/>
              <p:nvPr/>
            </p:nvSpPr>
            <p:spPr>
              <a:xfrm rot="18820341" flipV="1">
                <a:off x="-1418659" y="2023600"/>
                <a:ext cx="1199497" cy="1205303"/>
              </a:xfrm>
              <a:prstGeom prst="circularArrow">
                <a:avLst>
                  <a:gd name="adj1" fmla="val 1963"/>
                  <a:gd name="adj2" fmla="val 1040165"/>
                  <a:gd name="adj3" fmla="val 20982796"/>
                  <a:gd name="adj4" fmla="val 18178267"/>
                  <a:gd name="adj5" fmla="val 5773"/>
                </a:avLst>
              </a:prstGeom>
              <a:solidFill>
                <a:srgbClr val="003470"/>
              </a:solidFill>
              <a:ln w="3175" cap="rnd">
                <a:solidFill>
                  <a:srgbClr val="00347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20" name="Group 19"/>
          <p:cNvGrpSpPr/>
          <p:nvPr/>
        </p:nvGrpSpPr>
        <p:grpSpPr>
          <a:xfrm>
            <a:off x="5330324" y="3190286"/>
            <a:ext cx="932677" cy="848314"/>
            <a:chOff x="2814969" y="3625391"/>
            <a:chExt cx="932677" cy="848314"/>
          </a:xfrm>
        </p:grpSpPr>
        <p:sp>
          <p:nvSpPr>
            <p:cNvPr id="4" name="Left Bracket 3"/>
            <p:cNvSpPr/>
            <p:nvPr/>
          </p:nvSpPr>
          <p:spPr>
            <a:xfrm>
              <a:off x="3656845" y="3625391"/>
              <a:ext cx="90801" cy="848314"/>
            </a:xfrm>
            <a:prstGeom prst="leftBracket">
              <a:avLst/>
            </a:prstGeom>
            <a:ln w="28575">
              <a:solidFill>
                <a:srgbClr val="00347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814969" y="3787905"/>
              <a:ext cx="87075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003470"/>
                  </a:solidFill>
                </a:rPr>
                <a:t>“fence”</a:t>
              </a:r>
            </a:p>
            <a:p>
              <a:pPr algn="ctr"/>
              <a:r>
                <a:rPr lang="en-US" sz="1400" dirty="0">
                  <a:solidFill>
                    <a:srgbClr val="003470"/>
                  </a:solidFill>
                </a:rPr>
                <a:t>(1.5IQR)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3368151" y="3999157"/>
            <a:ext cx="1199497" cy="1303136"/>
            <a:chOff x="-277463" y="2641703"/>
            <a:chExt cx="1199497" cy="1303136"/>
          </a:xfrm>
        </p:grpSpPr>
        <p:sp>
          <p:nvSpPr>
            <p:cNvPr id="18" name="TextBox 17"/>
            <p:cNvSpPr txBox="1"/>
            <p:nvPr/>
          </p:nvSpPr>
          <p:spPr>
            <a:xfrm>
              <a:off x="-13705" y="2641703"/>
              <a:ext cx="67198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003470"/>
                  </a:solidFill>
                </a:rPr>
                <a:t>outlier</a:t>
              </a:r>
            </a:p>
          </p:txBody>
        </p:sp>
        <p:sp>
          <p:nvSpPr>
            <p:cNvPr id="19" name="Circular Arrow 18"/>
            <p:cNvSpPr/>
            <p:nvPr/>
          </p:nvSpPr>
          <p:spPr>
            <a:xfrm rot="10179804" flipH="1" flipV="1">
              <a:off x="-277463" y="2739536"/>
              <a:ext cx="1199497" cy="1205303"/>
            </a:xfrm>
            <a:prstGeom prst="circularArrow">
              <a:avLst>
                <a:gd name="adj1" fmla="val 1963"/>
                <a:gd name="adj2" fmla="val 1040165"/>
                <a:gd name="adj3" fmla="val 20982796"/>
                <a:gd name="adj4" fmla="val 18780958"/>
                <a:gd name="adj5" fmla="val 5773"/>
              </a:avLst>
            </a:prstGeom>
            <a:solidFill>
              <a:srgbClr val="003470"/>
            </a:solidFill>
            <a:ln w="3175" cap="rnd"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88168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9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0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6" dur="indefinite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7" dur="indefinite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Boxplot add-ons</a:t>
            </a:r>
          </a:p>
        </p:txBody>
      </p:sp>
      <p:sp>
        <p:nvSpPr>
          <p:cNvPr id="7" name="Rectangle 6"/>
          <p:cNvSpPr/>
          <p:nvPr/>
        </p:nvSpPr>
        <p:spPr>
          <a:xfrm>
            <a:off x="533400" y="1196876"/>
            <a:ext cx="83058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8787" indent="-285750">
              <a:buFont typeface="Arial" charset="0"/>
              <a:buChar char="•"/>
            </a:pPr>
            <a:r>
              <a:rPr lang="en-US" sz="2000" dirty="0">
                <a:solidFill>
                  <a:srgbClr val="003470"/>
                </a:solidFill>
              </a:rPr>
              <a:t>Use “jitter” to show actual values</a:t>
            </a:r>
          </a:p>
          <a:p>
            <a:pPr marL="458787" indent="-285750">
              <a:buFont typeface="Arial" charset="0"/>
              <a:buChar char="•"/>
            </a:pPr>
            <a:r>
              <a:rPr lang="en-US" sz="2000" dirty="0">
                <a:solidFill>
                  <a:srgbClr val="003470"/>
                </a:solidFill>
              </a:rPr>
              <a:t>Reference lines can help provide context</a:t>
            </a:r>
          </a:p>
          <a:p>
            <a:pPr marL="458787" indent="-285750">
              <a:buFont typeface="Arial" charset="0"/>
              <a:buChar char="•"/>
            </a:pPr>
            <a:r>
              <a:rPr lang="en-US" sz="2000" dirty="0">
                <a:solidFill>
                  <a:srgbClr val="003470"/>
                </a:solidFill>
              </a:rPr>
              <a:t>Can use annotations to show statistical significance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743201"/>
            <a:ext cx="6044184" cy="373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4766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Scatterplot</a:t>
            </a:r>
          </a:p>
        </p:txBody>
      </p:sp>
      <p:sp>
        <p:nvSpPr>
          <p:cNvPr id="7" name="Rectangle 6"/>
          <p:cNvSpPr/>
          <p:nvPr/>
        </p:nvSpPr>
        <p:spPr>
          <a:xfrm>
            <a:off x="533400" y="1196876"/>
            <a:ext cx="75438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000" dirty="0">
                <a:solidFill>
                  <a:srgbClr val="003470"/>
                </a:solidFill>
              </a:rPr>
              <a:t>Shows the relationship between two </a:t>
            </a:r>
            <a:r>
              <a:rPr lang="en-US" sz="2000" b="1" dirty="0">
                <a:solidFill>
                  <a:srgbClr val="003470"/>
                </a:solidFill>
              </a:rPr>
              <a:t>continuous variables</a:t>
            </a:r>
            <a:endParaRPr lang="en-US" sz="2000" dirty="0">
              <a:solidFill>
                <a:srgbClr val="003470"/>
              </a:solidFill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000" dirty="0">
                <a:solidFill>
                  <a:srgbClr val="003470"/>
                </a:solidFill>
              </a:rPr>
              <a:t>Each point in the plot represents an observation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dirty="0">
                <a:solidFill>
                  <a:srgbClr val="003470"/>
                </a:solidFill>
              </a:rPr>
              <a:t>You can change color or symbol to </a:t>
            </a:r>
            <a:r>
              <a:rPr lang="en-US" sz="2000" b="1" dirty="0">
                <a:solidFill>
                  <a:srgbClr val="003470"/>
                </a:solidFill>
              </a:rPr>
              <a:t>highlight groups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dirty="0">
                <a:solidFill>
                  <a:srgbClr val="003470"/>
                </a:solidFill>
              </a:rPr>
              <a:t>Sometimes useful to show a trend line (regression)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743201"/>
            <a:ext cx="6044184" cy="373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5388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Scatterplot matrix (SPLOM)</a:t>
            </a:r>
          </a:p>
        </p:txBody>
      </p:sp>
      <p:sp>
        <p:nvSpPr>
          <p:cNvPr id="8" name="Rectangle 7"/>
          <p:cNvSpPr/>
          <p:nvPr/>
        </p:nvSpPr>
        <p:spPr>
          <a:xfrm>
            <a:off x="533400" y="1196876"/>
            <a:ext cx="75438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000" dirty="0">
                <a:solidFill>
                  <a:srgbClr val="003470"/>
                </a:solidFill>
              </a:rPr>
              <a:t>Scatterplots show the relationship between just two </a:t>
            </a:r>
            <a:r>
              <a:rPr lang="en-US" sz="2000" b="1" dirty="0">
                <a:solidFill>
                  <a:srgbClr val="003470"/>
                </a:solidFill>
              </a:rPr>
              <a:t>continuous variables at a time</a:t>
            </a:r>
            <a:endParaRPr lang="en-US" sz="2000" dirty="0">
              <a:solidFill>
                <a:srgbClr val="003470"/>
              </a:solidFill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000" dirty="0">
                <a:solidFill>
                  <a:srgbClr val="003470"/>
                </a:solidFill>
              </a:rPr>
              <a:t>We can combine multiple scatterplots into a matrix to show additional relationships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743201"/>
            <a:ext cx="6044184" cy="373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1226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 chart</a:t>
            </a:r>
          </a:p>
        </p:txBody>
      </p:sp>
      <p:sp>
        <p:nvSpPr>
          <p:cNvPr id="7" name="Rectangle 6"/>
          <p:cNvSpPr/>
          <p:nvPr/>
        </p:nvSpPr>
        <p:spPr>
          <a:xfrm>
            <a:off x="533400" y="1196876"/>
            <a:ext cx="80772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000" dirty="0">
                <a:solidFill>
                  <a:srgbClr val="003470"/>
                </a:solidFill>
              </a:rPr>
              <a:t>Shows the trend in one variable, often </a:t>
            </a:r>
            <a:r>
              <a:rPr lang="en-US" sz="2000" b="1" dirty="0">
                <a:solidFill>
                  <a:srgbClr val="003470"/>
                </a:solidFill>
              </a:rPr>
              <a:t>over time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dirty="0">
                <a:solidFill>
                  <a:srgbClr val="003470"/>
                </a:solidFill>
              </a:rPr>
              <a:t>Multiple lines can show multiple variables, or the same variable for multiple observations (must have the </a:t>
            </a:r>
            <a:r>
              <a:rPr lang="en-US" sz="2000" b="1" dirty="0">
                <a:solidFill>
                  <a:srgbClr val="003470"/>
                </a:solidFill>
              </a:rPr>
              <a:t>same scale</a:t>
            </a:r>
            <a:r>
              <a:rPr lang="en-US" sz="2000" dirty="0">
                <a:solidFill>
                  <a:srgbClr val="003470"/>
                </a:solidFill>
              </a:rPr>
              <a:t>!)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dirty="0">
                <a:solidFill>
                  <a:srgbClr val="003470"/>
                </a:solidFill>
              </a:rPr>
              <a:t>Highlights “position switches”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743201"/>
            <a:ext cx="6044184" cy="373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8386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variables: line chart matrix?</a:t>
            </a:r>
          </a:p>
        </p:txBody>
      </p:sp>
      <p:pic>
        <p:nvPicPr>
          <p:cNvPr id="15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8643" y="1066800"/>
            <a:ext cx="5546713" cy="559885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3200" y="3886823"/>
            <a:ext cx="2470275" cy="2820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06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21138" r="91609" b="60121"/>
          <a:stretch/>
        </p:blipFill>
        <p:spPr>
          <a:xfrm>
            <a:off x="1798643" y="2250335"/>
            <a:ext cx="465355" cy="1049236"/>
          </a:xfrm>
          <a:prstGeom prst="rect">
            <a:avLst/>
          </a:prstGeom>
        </p:spPr>
      </p:pic>
      <p:pic>
        <p:nvPicPr>
          <p:cNvPr id="9" name="Content Placeholder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40373" r="91360" b="43106"/>
          <a:stretch/>
        </p:blipFill>
        <p:spPr>
          <a:xfrm>
            <a:off x="1798643" y="3327183"/>
            <a:ext cx="479160" cy="9249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8229600" cy="990600"/>
          </a:xfrm>
        </p:spPr>
        <p:txBody>
          <a:bodyPr/>
          <a:lstStyle/>
          <a:p>
            <a:r>
              <a:rPr lang="en-US" dirty="0"/>
              <a:t>Weirder idea</a:t>
            </a:r>
          </a:p>
        </p:txBody>
      </p:sp>
      <p:pic>
        <p:nvPicPr>
          <p:cNvPr id="19" name="Picture 18" descr="paracoords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85" t="6113" r="8878" b="11079"/>
          <a:stretch/>
        </p:blipFill>
        <p:spPr>
          <a:xfrm>
            <a:off x="1981200" y="2167501"/>
            <a:ext cx="4991817" cy="2524041"/>
          </a:xfrm>
          <a:prstGeom prst="rect">
            <a:avLst/>
          </a:prstGeom>
          <a:ln>
            <a:noFill/>
          </a:ln>
        </p:spPr>
      </p:pic>
      <p:pic>
        <p:nvPicPr>
          <p:cNvPr id="6" name="Content Placeholder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t="4047" r="91722" b="78862"/>
          <a:stretch/>
        </p:blipFill>
        <p:spPr>
          <a:xfrm>
            <a:off x="1798643" y="1293408"/>
            <a:ext cx="459062" cy="956927"/>
          </a:xfrm>
          <a:prstGeom prst="rect">
            <a:avLst/>
          </a:prstGeom>
        </p:spPr>
      </p:pic>
      <p:pic>
        <p:nvPicPr>
          <p:cNvPr id="7" name="Content Placeholder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88" t="93635" r="20" b="201"/>
          <a:stretch/>
        </p:blipFill>
        <p:spPr>
          <a:xfrm>
            <a:off x="2263999" y="6309222"/>
            <a:ext cx="5080192" cy="345142"/>
          </a:xfrm>
          <a:prstGeom prst="rect">
            <a:avLst/>
          </a:prstGeom>
        </p:spPr>
      </p:pic>
      <p:pic>
        <p:nvPicPr>
          <p:cNvPr id="10" name="Content Placeholder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t="56893" r="91360" b="24613"/>
          <a:stretch/>
        </p:blipFill>
        <p:spPr>
          <a:xfrm>
            <a:off x="1798643" y="4252167"/>
            <a:ext cx="479160" cy="1035430"/>
          </a:xfrm>
          <a:prstGeom prst="rect">
            <a:avLst/>
          </a:prstGeom>
        </p:spPr>
      </p:pic>
      <p:pic>
        <p:nvPicPr>
          <p:cNvPr id="11" name="Content Placeholder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t="76374" r="91360" b="6859"/>
          <a:stretch/>
        </p:blipFill>
        <p:spPr>
          <a:xfrm>
            <a:off x="1798643" y="5342820"/>
            <a:ext cx="479160" cy="938790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2011680" y="2286000"/>
            <a:ext cx="4922520" cy="2438400"/>
            <a:chOff x="2011680" y="2286000"/>
            <a:chExt cx="4922520" cy="2438400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6934200" y="2286000"/>
              <a:ext cx="0" cy="2438400"/>
            </a:xfrm>
            <a:prstGeom prst="line">
              <a:avLst/>
            </a:prstGeom>
            <a:ln w="38100" cap="rnd" cmpd="sng">
              <a:solidFill>
                <a:srgbClr val="292934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2011680" y="2286000"/>
              <a:ext cx="0" cy="2438400"/>
            </a:xfrm>
            <a:prstGeom prst="line">
              <a:avLst/>
            </a:prstGeom>
            <a:ln w="38100" cap="rnd" cmpd="sng">
              <a:solidFill>
                <a:srgbClr val="292934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3276600" y="2286000"/>
              <a:ext cx="0" cy="2438400"/>
            </a:xfrm>
            <a:prstGeom prst="line">
              <a:avLst/>
            </a:prstGeom>
            <a:ln w="38100" cap="rnd" cmpd="sng">
              <a:solidFill>
                <a:srgbClr val="292934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4495800" y="2286000"/>
              <a:ext cx="0" cy="2438400"/>
            </a:xfrm>
            <a:prstGeom prst="line">
              <a:avLst/>
            </a:prstGeom>
            <a:ln w="38100" cap="rnd" cmpd="sng">
              <a:solidFill>
                <a:srgbClr val="292934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5715000" y="2286000"/>
              <a:ext cx="0" cy="2438400"/>
            </a:xfrm>
            <a:prstGeom prst="line">
              <a:avLst/>
            </a:prstGeom>
            <a:ln w="38100" cap="rnd" cmpd="sng">
              <a:solidFill>
                <a:srgbClr val="292934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/>
          <p:cNvSpPr txBox="1"/>
          <p:nvPr/>
        </p:nvSpPr>
        <p:spPr>
          <a:xfrm>
            <a:off x="1828799" y="1905000"/>
            <a:ext cx="5515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 	      A 	          W 	 D 	     M</a:t>
            </a:r>
          </a:p>
        </p:txBody>
      </p:sp>
      <p:pic>
        <p:nvPicPr>
          <p:cNvPr id="21" name="Picture 20" descr="parallel lines highligh.jpg"/>
          <p:cNvPicPr>
            <a:picLocks noChangeAspect="1"/>
          </p:cNvPicPr>
          <p:nvPr/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41" t="7191" r="9175" b="10356"/>
          <a:stretch/>
        </p:blipFill>
        <p:spPr>
          <a:xfrm>
            <a:off x="2002536" y="2209799"/>
            <a:ext cx="4953000" cy="2517018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2579644" y="5024735"/>
            <a:ext cx="404975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“parallel coordinates plot”</a:t>
            </a:r>
          </a:p>
        </p:txBody>
      </p:sp>
    </p:spTree>
    <p:extLst>
      <p:ext uri="{BB962C8B-B14F-4D97-AF65-F5344CB8AC3E}">
        <p14:creationId xmlns:p14="http://schemas.microsoft.com/office/powerpoint/2010/main" val="1456072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9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217E-6 -2.38778E-6 L 0.12802 0.15086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392" y="7543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0.25 0  E" pathEditMode="relative" ptsTypes="">
                                      <p:cBhvr>
                                        <p:cTn id="13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4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8296E-6 3.70199E-8 L 0.41063 -0.15109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532" y="-7566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8296E-6 -1.54558E-6 L 0.5357 -0.30287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785" y="-15155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5143E-6 2.70245E-6 L -0.00209 0.29685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4" y="148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What makes a </a:t>
            </a:r>
            <a:r>
              <a:rPr lang="en-US" b="1" dirty="0"/>
              <a:t>good</a:t>
            </a:r>
            <a:r>
              <a:rPr lang="en-US" dirty="0"/>
              <a:t> encoding?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8819" y="4800600"/>
            <a:ext cx="5021581" cy="204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3280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8229600" cy="990600"/>
          </a:xfrm>
        </p:spPr>
        <p:txBody>
          <a:bodyPr/>
          <a:lstStyle/>
          <a:p>
            <a:r>
              <a:rPr lang="en-US" dirty="0"/>
              <a:t>Morning challenge</a:t>
            </a:r>
          </a:p>
        </p:txBody>
      </p:sp>
      <p:pic>
        <p:nvPicPr>
          <p:cNvPr id="19" name="Picture 18" descr="paracoords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85" t="6113" r="8878" b="11079"/>
          <a:stretch/>
        </p:blipFill>
        <p:spPr>
          <a:xfrm>
            <a:off x="1981200" y="2167501"/>
            <a:ext cx="4991817" cy="2524041"/>
          </a:xfrm>
          <a:prstGeom prst="rect">
            <a:avLst/>
          </a:prstGeom>
          <a:ln>
            <a:noFill/>
          </a:ln>
        </p:spPr>
      </p:pic>
      <p:grpSp>
        <p:nvGrpSpPr>
          <p:cNvPr id="18" name="Group 17"/>
          <p:cNvGrpSpPr/>
          <p:nvPr/>
        </p:nvGrpSpPr>
        <p:grpSpPr>
          <a:xfrm>
            <a:off x="2011680" y="2286000"/>
            <a:ext cx="4922520" cy="2438400"/>
            <a:chOff x="2011680" y="2286000"/>
            <a:chExt cx="4922520" cy="2438400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6934200" y="2286000"/>
              <a:ext cx="0" cy="2438400"/>
            </a:xfrm>
            <a:prstGeom prst="line">
              <a:avLst/>
            </a:prstGeom>
            <a:ln w="38100" cap="rnd" cmpd="sng">
              <a:solidFill>
                <a:srgbClr val="292934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2011680" y="2286000"/>
              <a:ext cx="0" cy="2438400"/>
            </a:xfrm>
            <a:prstGeom prst="line">
              <a:avLst/>
            </a:prstGeom>
            <a:ln w="38100" cap="rnd" cmpd="sng">
              <a:solidFill>
                <a:srgbClr val="292934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3276600" y="2286000"/>
              <a:ext cx="0" cy="2438400"/>
            </a:xfrm>
            <a:prstGeom prst="line">
              <a:avLst/>
            </a:prstGeom>
            <a:ln w="38100" cap="rnd" cmpd="sng">
              <a:solidFill>
                <a:srgbClr val="292934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4495800" y="2286000"/>
              <a:ext cx="0" cy="2438400"/>
            </a:xfrm>
            <a:prstGeom prst="line">
              <a:avLst/>
            </a:prstGeom>
            <a:ln w="38100" cap="rnd" cmpd="sng">
              <a:solidFill>
                <a:srgbClr val="292934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5715000" y="2286000"/>
              <a:ext cx="0" cy="2438400"/>
            </a:xfrm>
            <a:prstGeom prst="line">
              <a:avLst/>
            </a:prstGeom>
            <a:ln w="38100" cap="rnd" cmpd="sng">
              <a:solidFill>
                <a:srgbClr val="292934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/>
          <p:cNvSpPr txBox="1"/>
          <p:nvPr/>
        </p:nvSpPr>
        <p:spPr>
          <a:xfrm>
            <a:off x="1828799" y="1905000"/>
            <a:ext cx="5515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 	      A 	          W 	 D 	     M</a:t>
            </a:r>
          </a:p>
        </p:txBody>
      </p:sp>
      <p:sp>
        <p:nvSpPr>
          <p:cNvPr id="24" name="Rectangle 23"/>
          <p:cNvSpPr/>
          <p:nvPr/>
        </p:nvSpPr>
        <p:spPr>
          <a:xfrm>
            <a:off x="2579644" y="5024735"/>
            <a:ext cx="404975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“parallel coordinates plot”</a:t>
            </a:r>
          </a:p>
        </p:txBody>
      </p:sp>
      <p:sp>
        <p:nvSpPr>
          <p:cNvPr id="22" name="Circular Arrow 21"/>
          <p:cNvSpPr/>
          <p:nvPr/>
        </p:nvSpPr>
        <p:spPr>
          <a:xfrm rot="364460" flipV="1">
            <a:off x="3997898" y="5013081"/>
            <a:ext cx="1199497" cy="1205303"/>
          </a:xfrm>
          <a:prstGeom prst="circularArrow">
            <a:avLst>
              <a:gd name="adj1" fmla="val 1411"/>
              <a:gd name="adj2" fmla="val 1563058"/>
              <a:gd name="adj3" fmla="val 20880751"/>
              <a:gd name="adj4" fmla="val 16488700"/>
              <a:gd name="adj5" fmla="val 7233"/>
            </a:avLst>
          </a:prstGeom>
          <a:solidFill>
            <a:srgbClr val="003470"/>
          </a:solidFill>
          <a:ln cap="rnd">
            <a:solidFill>
              <a:srgbClr val="0034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76566" y="5618525"/>
            <a:ext cx="40386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00" dirty="0"/>
              <a:t>How would you build this using </a:t>
            </a:r>
            <a:r>
              <a:rPr lang="en-US" sz="3200" b="1" dirty="0">
                <a:latin typeface="Courier New" charset="0"/>
                <a:ea typeface="Courier New" charset="0"/>
                <a:cs typeface="Courier New" charset="0"/>
              </a:rPr>
              <a:t>ggplot2</a:t>
            </a:r>
            <a:r>
              <a:rPr lang="en-US" sz="32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0041786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387151" y="2895600"/>
            <a:ext cx="8369699" cy="2438400"/>
            <a:chOff x="434008" y="2819400"/>
            <a:chExt cx="7323487" cy="2133600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410200" y="2819400"/>
              <a:ext cx="2347295" cy="2133600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4008" y="2819400"/>
              <a:ext cx="2385392" cy="2133600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819400" y="2819400"/>
              <a:ext cx="2576327" cy="2133600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Principle 1: expressiveness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Encodes </a:t>
            </a:r>
            <a:r>
              <a:rPr lang="en-US" b="1" dirty="0"/>
              <a:t>all </a:t>
            </a:r>
            <a:r>
              <a:rPr lang="en-US" dirty="0"/>
              <a:t>the facts</a:t>
            </a:r>
          </a:p>
          <a:p>
            <a:r>
              <a:rPr lang="en-US" dirty="0"/>
              <a:t>Example: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6581001"/>
            <a:ext cx="91440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dirty="0"/>
              <a:t>Fig. Courtesy of M </a:t>
            </a:r>
            <a:r>
              <a:rPr lang="en-US" sz="1200" dirty="0" err="1"/>
              <a:t>Krzywinski</a:t>
            </a:r>
            <a:endParaRPr lang="en-US" sz="1200" dirty="0"/>
          </a:p>
        </p:txBody>
      </p:sp>
      <p:pic>
        <p:nvPicPr>
          <p:cNvPr id="7" name="Picture 6" descr="Screen Shot 2016-02-22 at 8.46.56 AM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000" y="2803609"/>
            <a:ext cx="8229600" cy="195168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15647" y="5045665"/>
            <a:ext cx="6389106" cy="66933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94557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Principle 1: expressiveness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Encodes </a:t>
            </a:r>
            <a:r>
              <a:rPr lang="en-US" b="1" dirty="0"/>
              <a:t>only</a:t>
            </a:r>
            <a:r>
              <a:rPr lang="en-US" dirty="0"/>
              <a:t> the facts</a:t>
            </a:r>
          </a:p>
          <a:p>
            <a:r>
              <a:rPr lang="en-US" dirty="0"/>
              <a:t>Example:</a:t>
            </a:r>
          </a:p>
        </p:txBody>
      </p:sp>
      <p:pic>
        <p:nvPicPr>
          <p:cNvPr id="4" name="Picture 3" descr="Pages from principles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6938" t="37944" b="4010"/>
          <a:stretch/>
        </p:blipFill>
        <p:spPr>
          <a:xfrm>
            <a:off x="838200" y="2590800"/>
            <a:ext cx="7595154" cy="398081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6581001"/>
            <a:ext cx="91440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dirty="0"/>
              <a:t>Adapted from </a:t>
            </a:r>
            <a:r>
              <a:rPr lang="en-US" sz="1200" dirty="0" err="1"/>
              <a:t>Mackinlay</a:t>
            </a:r>
            <a:r>
              <a:rPr lang="en-US" sz="1200" dirty="0"/>
              <a:t> J (1986) Automating the design of graphical presentations of relational information.</a:t>
            </a:r>
          </a:p>
        </p:txBody>
      </p:sp>
    </p:spTree>
    <p:extLst>
      <p:ext uri="{BB962C8B-B14F-4D97-AF65-F5344CB8AC3E}">
        <p14:creationId xmlns:p14="http://schemas.microsoft.com/office/powerpoint/2010/main" val="13865859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Principle 2: consistency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</a:t>
            </a:r>
            <a:r>
              <a:rPr lang="en-US" b="1" dirty="0"/>
              <a:t>consistent axes </a:t>
            </a:r>
            <a:r>
              <a:rPr lang="en-US" dirty="0"/>
              <a:t>when comparing charts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57400"/>
            <a:ext cx="9144000" cy="423447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6396335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 err="1"/>
              <a:t>Raina</a:t>
            </a:r>
            <a:r>
              <a:rPr lang="en-US" sz="1200" dirty="0"/>
              <a:t> SZ, et al. (2005) Evolution of base-substitution gradients</a:t>
            </a:r>
          </a:p>
          <a:p>
            <a:r>
              <a:rPr lang="en-US" sz="1200" dirty="0"/>
              <a:t>in primate mitochondrial genomes. Genome Res 15: 665-673.</a:t>
            </a:r>
          </a:p>
        </p:txBody>
      </p:sp>
      <p:sp>
        <p:nvSpPr>
          <p:cNvPr id="6" name="Rectangle 5"/>
          <p:cNvSpPr/>
          <p:nvPr/>
        </p:nvSpPr>
        <p:spPr>
          <a:xfrm>
            <a:off x="4572000" y="6396335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200" dirty="0"/>
              <a:t>M. </a:t>
            </a:r>
            <a:r>
              <a:rPr lang="en-US" sz="1200" dirty="0" err="1"/>
              <a:t>Krzwinski</a:t>
            </a:r>
            <a:r>
              <a:rPr lang="en-US" sz="1200" dirty="0"/>
              <a:t>, behind every great visualization is a design</a:t>
            </a:r>
          </a:p>
          <a:p>
            <a:pPr algn="r"/>
            <a:r>
              <a:rPr lang="en-US" sz="1200" dirty="0"/>
              <a:t>principle, 2012</a:t>
            </a:r>
          </a:p>
        </p:txBody>
      </p:sp>
    </p:spTree>
    <p:extLst>
      <p:ext uri="{BB962C8B-B14F-4D97-AF65-F5344CB8AC3E}">
        <p14:creationId xmlns:p14="http://schemas.microsoft.com/office/powerpoint/2010/main" val="39178850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Principle 2: consistency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note on </a:t>
            </a:r>
            <a:r>
              <a:rPr lang="en-US" b="1" dirty="0"/>
              <a:t>legends</a:t>
            </a:r>
            <a:r>
              <a:rPr lang="en-US" dirty="0"/>
              <a:t>: order items according to appearance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07142" y="2590800"/>
            <a:ext cx="1817458" cy="346768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276600" y="6581001"/>
            <a:ext cx="58674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dirty="0"/>
              <a:t>M. </a:t>
            </a:r>
            <a:r>
              <a:rPr lang="en-US" sz="1200" dirty="0" err="1"/>
              <a:t>Krzwinski</a:t>
            </a:r>
            <a:r>
              <a:rPr lang="en-US" sz="1200" dirty="0"/>
              <a:t>, behind every great visualization is a design principle, 2012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48400" y="2590800"/>
            <a:ext cx="2013500" cy="346768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1119" y="2097333"/>
            <a:ext cx="4038776" cy="4366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2337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Principle 2: consistency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458200" cy="4876800"/>
          </a:xfrm>
        </p:spPr>
        <p:txBody>
          <a:bodyPr/>
          <a:lstStyle/>
          <a:p>
            <a:r>
              <a:rPr lang="en-US" dirty="0"/>
              <a:t>Visual variation should </a:t>
            </a:r>
            <a:r>
              <a:rPr lang="en-US" b="1" dirty="0"/>
              <a:t>reflect and enhance </a:t>
            </a:r>
            <a:r>
              <a:rPr lang="en-US" dirty="0"/>
              <a:t>the underlying variation in the data</a:t>
            </a:r>
          </a:p>
          <a:p>
            <a:r>
              <a:rPr lang="en-US" dirty="0"/>
              <a:t>Avoid </a:t>
            </a:r>
            <a:r>
              <a:rPr lang="en-US" b="1" dirty="0"/>
              <a:t>visually similar </a:t>
            </a:r>
            <a:r>
              <a:rPr lang="en-US" dirty="0"/>
              <a:t>encodings for independent variables</a:t>
            </a:r>
          </a:p>
          <a:p>
            <a:r>
              <a:rPr lang="en-US" dirty="0"/>
              <a:t>Example: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4179662" y="2414635"/>
            <a:ext cx="3159303" cy="511782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6377" y="4114800"/>
            <a:ext cx="2279228" cy="2169183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836377" y="3393897"/>
            <a:ext cx="7481850" cy="3159303"/>
            <a:chOff x="836377" y="3393897"/>
            <a:chExt cx="7481850" cy="3159303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-595"/>
            <a:stretch/>
          </p:blipFill>
          <p:spPr>
            <a:xfrm rot="5400000">
              <a:off x="4179662" y="2414635"/>
              <a:ext cx="3159303" cy="5117827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36377" y="4114800"/>
              <a:ext cx="2279228" cy="216918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79081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Principle 2: consistency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Uniform size and alignment reduces visual complexity and aids interpretation</a:t>
            </a:r>
          </a:p>
          <a:p>
            <a:r>
              <a:rPr lang="en-US" dirty="0"/>
              <a:t>Example: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04490" y="2830733"/>
            <a:ext cx="3901110" cy="338014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04490" y="2743200"/>
            <a:ext cx="3901110" cy="343937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6396335"/>
            <a:ext cx="9144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dirty="0"/>
              <a:t>Fig. 1: </a:t>
            </a:r>
            <a:r>
              <a:rPr lang="en-US" sz="1200" dirty="0" err="1"/>
              <a:t>Sharov</a:t>
            </a:r>
            <a:r>
              <a:rPr lang="en-US" sz="1200" dirty="0"/>
              <a:t> AA et al. (2005) Genome-wide assembly and analysis of alternative transcripts in mouse. </a:t>
            </a:r>
            <a:r>
              <a:rPr lang="it-IT" sz="1200" dirty="0" err="1"/>
              <a:t>Genome</a:t>
            </a:r>
            <a:r>
              <a:rPr lang="it-IT" sz="1200" dirty="0"/>
              <a:t> Res 15: 748-754.</a:t>
            </a:r>
          </a:p>
          <a:p>
            <a:pPr algn="r"/>
            <a:r>
              <a:rPr lang="en-US" sz="1200" dirty="0"/>
              <a:t>Fig. 2: M. </a:t>
            </a:r>
            <a:r>
              <a:rPr lang="en-US" sz="1200" dirty="0" err="1"/>
              <a:t>Krzwinski</a:t>
            </a:r>
            <a:r>
              <a:rPr lang="en-US" sz="1200" dirty="0"/>
              <a:t>, behind every great visualization is a design principle, 2012</a:t>
            </a:r>
            <a:endParaRPr lang="it-IT" sz="1200" dirty="0"/>
          </a:p>
        </p:txBody>
      </p:sp>
    </p:spTree>
    <p:extLst>
      <p:ext uri="{BB962C8B-B14F-4D97-AF65-F5344CB8AC3E}">
        <p14:creationId xmlns:p14="http://schemas.microsoft.com/office/powerpoint/2010/main" val="1370553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Clarity.thmx</Template>
  <TotalTime>20506</TotalTime>
  <Words>834</Words>
  <Application>Microsoft Macintosh PowerPoint</Application>
  <PresentationFormat>On-screen Show (4:3)</PresentationFormat>
  <Paragraphs>128</Paragraphs>
  <Slides>30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8" baseType="lpstr">
      <vt:lpstr>.AppleSystemUIFont</vt:lpstr>
      <vt:lpstr>Arial</vt:lpstr>
      <vt:lpstr>Calibri</vt:lpstr>
      <vt:lpstr>Courier New</vt:lpstr>
      <vt:lpstr>Lucida Grande</vt:lpstr>
      <vt:lpstr>Wingdings</vt:lpstr>
      <vt:lpstr>Clarity</vt:lpstr>
      <vt:lpstr>Equation</vt:lpstr>
      <vt:lpstr> MassMutual DSDP 2021: Visualization Techniques</vt:lpstr>
      <vt:lpstr>Recall: deconstructing graphics</vt:lpstr>
      <vt:lpstr>Discussion</vt:lpstr>
      <vt:lpstr>Principle 1: expressiveness</vt:lpstr>
      <vt:lpstr>Principle 1: expressiveness</vt:lpstr>
      <vt:lpstr>Principle 2: consistency</vt:lpstr>
      <vt:lpstr>Principle 2: consistency</vt:lpstr>
      <vt:lpstr>Principle 2: consistency</vt:lpstr>
      <vt:lpstr>Principle 2: consistency</vt:lpstr>
      <vt:lpstr>Tufte, 1983</vt:lpstr>
      <vt:lpstr>Tufte, 1983</vt:lpstr>
      <vt:lpstr>Tufte: maximize the data-ink ratio</vt:lpstr>
      <vt:lpstr>Familiar example</vt:lpstr>
      <vt:lpstr>Discussion</vt:lpstr>
      <vt:lpstr>Principle 3: importance ordering</vt:lpstr>
      <vt:lpstr>Principle 3: importance ordering</vt:lpstr>
      <vt:lpstr>Principle 3: importance ordering</vt:lpstr>
      <vt:lpstr>A caveat: “chart junk” and recall</vt:lpstr>
      <vt:lpstr>Chart junk and eye gaze</vt:lpstr>
      <vt:lpstr>What visualization techniques do you know?</vt:lpstr>
      <vt:lpstr>Bar chart</vt:lpstr>
      <vt:lpstr>Histogram</vt:lpstr>
      <vt:lpstr>Boxplot</vt:lpstr>
      <vt:lpstr>Boxplot add-ons</vt:lpstr>
      <vt:lpstr>Scatterplot</vt:lpstr>
      <vt:lpstr>Scatterplot matrix (SPLOM)</vt:lpstr>
      <vt:lpstr>Line chart</vt:lpstr>
      <vt:lpstr>Multiple variables: line chart matrix?</vt:lpstr>
      <vt:lpstr>Weirder idea</vt:lpstr>
      <vt:lpstr>Morning challenge</vt:lpstr>
    </vt:vector>
  </TitlesOfParts>
  <Company>UNC Charlotte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</dc:title>
  <dc:creator>rchang</dc:creator>
  <cp:lastModifiedBy>R. Jordan Crouser</cp:lastModifiedBy>
  <cp:revision>350</cp:revision>
  <cp:lastPrinted>2017-06-09T01:01:54Z</cp:lastPrinted>
  <dcterms:created xsi:type="dcterms:W3CDTF">2010-09-06T14:11:22Z</dcterms:created>
  <dcterms:modified xsi:type="dcterms:W3CDTF">2021-06-29T02:38:08Z</dcterms:modified>
</cp:coreProperties>
</file>